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wl.purdue.edu/owl/general_writing/common_writing_assignments/research_papers/genre_and_the_research_paper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TIPS FOR WRITING GOOD RESEARCH PAPERS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Great Sources, Follow the Format, Write well and a few other thoughts</a:t>
            </a:r>
          </a:p>
        </p:txBody>
      </p:sp>
    </p:spTree>
    <p:extLst>
      <p:ext uri="{BB962C8B-B14F-4D97-AF65-F5344CB8AC3E}">
        <p14:creationId xmlns:p14="http://schemas.microsoft.com/office/powerpoint/2010/main" val="130811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PAPER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Read the assignment</a:t>
            </a:r>
          </a:p>
          <a:p>
            <a:r>
              <a:rPr lang="en-US" dirty="0"/>
              <a:t>Check your paper requirements against the rubric </a:t>
            </a:r>
          </a:p>
          <a:p>
            <a:r>
              <a:rPr lang="en-US" dirty="0"/>
              <a:t>Use the sources and helpful documents available to you. </a:t>
            </a:r>
          </a:p>
          <a:p>
            <a:r>
              <a:rPr lang="en-US" dirty="0"/>
              <a:t>Write a paper that will make you proud! </a:t>
            </a:r>
          </a:p>
        </p:txBody>
      </p:sp>
    </p:spTree>
    <p:extLst>
      <p:ext uri="{BB962C8B-B14F-4D97-AF65-F5344CB8AC3E}">
        <p14:creationId xmlns:p14="http://schemas.microsoft.com/office/powerpoint/2010/main" val="393073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final paper is approximately 5 pages. This in addition to the title page and references. </a:t>
            </a:r>
          </a:p>
          <a:p>
            <a:r>
              <a:rPr lang="en-US" dirty="0"/>
              <a:t> The paper includes a title page with:</a:t>
            </a:r>
          </a:p>
          <a:p>
            <a:pPr lvl="1"/>
            <a:r>
              <a:rPr lang="en-US" dirty="0"/>
              <a:t> Names of the students on the team </a:t>
            </a:r>
          </a:p>
          <a:p>
            <a:pPr lvl="1"/>
            <a:r>
              <a:rPr lang="en-US" dirty="0"/>
              <a:t> Date</a:t>
            </a:r>
          </a:p>
          <a:p>
            <a:pPr lvl="1"/>
            <a:r>
              <a:rPr lang="en-US" dirty="0"/>
              <a:t> Title of the paper</a:t>
            </a:r>
          </a:p>
          <a:p>
            <a:pPr lvl="1"/>
            <a:r>
              <a:rPr lang="en-US" dirty="0"/>
              <a:t> A picture that represents the topic</a:t>
            </a:r>
          </a:p>
          <a:p>
            <a:r>
              <a:rPr lang="en-US" dirty="0"/>
              <a:t>Paper Format</a:t>
            </a:r>
          </a:p>
          <a:p>
            <a:pPr lvl="1"/>
            <a:r>
              <a:rPr lang="en-US" dirty="0"/>
              <a:t>The paper is typed in Times, New Roman, double spaced and 12-point font.  </a:t>
            </a:r>
          </a:p>
          <a:p>
            <a:pPr lvl="1"/>
            <a:r>
              <a:rPr lang="en-US" dirty="0"/>
              <a:t> One inch margins </a:t>
            </a:r>
          </a:p>
          <a:p>
            <a:pPr lvl="1"/>
            <a:r>
              <a:rPr lang="en-US" dirty="0"/>
              <a:t> It has a title page and ends with a reference page.</a:t>
            </a:r>
          </a:p>
          <a:p>
            <a:pPr lvl="1"/>
            <a:r>
              <a:rPr lang="en-US" dirty="0"/>
              <a:t> Proper grammar and spelling are important.</a:t>
            </a:r>
          </a:p>
          <a:p>
            <a:pPr lvl="1"/>
            <a:r>
              <a:rPr lang="en-US" dirty="0"/>
              <a:t> Microsoft Word format </a:t>
            </a:r>
          </a:p>
          <a:p>
            <a:pPr lvl="1"/>
            <a:r>
              <a:rPr lang="en-US" dirty="0"/>
              <a:t> The paper includes  headings for each section. </a:t>
            </a:r>
          </a:p>
          <a:p>
            <a:pPr lvl="1"/>
            <a:r>
              <a:rPr lang="en-US" dirty="0"/>
              <a:t>The paper uses APA style references</a:t>
            </a:r>
          </a:p>
          <a:p>
            <a:pPr lvl="1"/>
            <a:r>
              <a:rPr lang="en-US" dirty="0"/>
              <a:t> End notes</a:t>
            </a:r>
          </a:p>
          <a:p>
            <a:pPr lvl="1"/>
            <a:r>
              <a:rPr lang="en-US" dirty="0"/>
              <a:t> In text references </a:t>
            </a:r>
          </a:p>
        </p:txBody>
      </p:sp>
    </p:spTree>
    <p:extLst>
      <p:ext uri="{BB962C8B-B14F-4D97-AF65-F5344CB8AC3E}">
        <p14:creationId xmlns:p14="http://schemas.microsoft.com/office/powerpoint/2010/main" val="496208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RESEARCH PAPER?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culmination and final product of an involved process of research, critical thinking, source evaluation, organization, and composition.  Please note  based on definition </a:t>
            </a:r>
            <a:r>
              <a:rPr lang="en-US"/>
              <a:t>alone,  </a:t>
            </a:r>
            <a:r>
              <a:rPr lang="en-US" dirty="0"/>
              <a:t>a research paper cannot come from a single source.</a:t>
            </a:r>
          </a:p>
          <a:p>
            <a:r>
              <a:rPr lang="en-US" dirty="0"/>
              <a:t> It is a living thing, which grows and changes as the student explores, interprets, and evaluates sources related to a specific topic.</a:t>
            </a:r>
          </a:p>
          <a:p>
            <a:r>
              <a:rPr lang="en-US" dirty="0"/>
              <a:t> Primary and secondary sources are the heart of a research paper </a:t>
            </a:r>
          </a:p>
          <a:p>
            <a:r>
              <a:rPr lang="en-US" dirty="0"/>
              <a:t> Without the support of and interaction with these sources it is not a research paper.</a:t>
            </a:r>
          </a:p>
          <a:p>
            <a:r>
              <a:rPr lang="en-US" dirty="0"/>
              <a:t> It serves to further the field in which it is written </a:t>
            </a:r>
          </a:p>
          <a:p>
            <a:r>
              <a:rPr lang="en-US" dirty="0"/>
              <a:t> Provides the student with an exceptional opportunity to increase his/her knowledge in that field. </a:t>
            </a:r>
          </a:p>
          <a:p>
            <a:r>
              <a:rPr lang="en-US" dirty="0"/>
              <a:t> It is also possible to identify a research paper by what it is not. </a:t>
            </a:r>
          </a:p>
          <a:p>
            <a:r>
              <a:rPr lang="en-US" dirty="0">
                <a:hlinkClick r:id="rId2"/>
              </a:rPr>
              <a:t>https://owl.purdue.edu/owl/general_writing/common_writing_assignments/research_papers/genre_and_the_research_paper.html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71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 TOPIC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will have an opportunity to do a deep dive into a culture of your choice. Compare and contrast the wine culture of the US to another culture of your choice. Do a little preliminary investigation to see what is available in the literature. RESEARCH PROJECT</a:t>
            </a:r>
            <a:endParaRPr lang="en-US" sz="1600" dirty="0"/>
          </a:p>
          <a:p>
            <a:r>
              <a:rPr lang="en-US" dirty="0"/>
              <a:t>Your project should include but not be limited to:</a:t>
            </a:r>
            <a:endParaRPr lang="en-US" sz="1600" dirty="0"/>
          </a:p>
          <a:p>
            <a:pPr lvl="1"/>
            <a:r>
              <a:rPr lang="en-US" dirty="0"/>
              <a:t>Background information on the other country</a:t>
            </a:r>
            <a:endParaRPr lang="en-US" sz="1400" dirty="0"/>
          </a:p>
          <a:p>
            <a:pPr lvl="1"/>
            <a:r>
              <a:rPr lang="en-US" dirty="0"/>
              <a:t>Maps</a:t>
            </a:r>
            <a:endParaRPr lang="en-US" sz="1400" dirty="0"/>
          </a:p>
          <a:p>
            <a:pPr lvl="1"/>
            <a:r>
              <a:rPr lang="en-US" dirty="0"/>
              <a:t>Information on the history of wine in both countries</a:t>
            </a:r>
            <a:endParaRPr lang="en-US" sz="1400" dirty="0"/>
          </a:p>
          <a:p>
            <a:pPr lvl="1"/>
            <a:r>
              <a:rPr lang="en-US" dirty="0"/>
              <a:t>Information on consumers, festivals, religious events that may be appropriate, etc. </a:t>
            </a:r>
            <a:endParaRPr lang="en-US" sz="1400" dirty="0"/>
          </a:p>
          <a:p>
            <a:pPr lvl="1"/>
            <a:r>
              <a:rPr lang="en-US" dirty="0"/>
              <a:t>Local foods</a:t>
            </a:r>
            <a:endParaRPr lang="en-US" sz="1400" dirty="0"/>
          </a:p>
          <a:p>
            <a:pPr lvl="1"/>
            <a:r>
              <a:rPr lang="en-US" dirty="0"/>
              <a:t>Economic impact of wine in the country</a:t>
            </a:r>
            <a:endParaRPr lang="en-US" sz="1400" dirty="0"/>
          </a:p>
          <a:p>
            <a:pPr lvl="1"/>
            <a:r>
              <a:rPr lang="en-US" dirty="0"/>
              <a:t>Similarities and differences in the two cultures specifically around the subject of wine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Submit your </a:t>
            </a:r>
            <a:r>
              <a:rPr lang="en-US"/>
              <a:t>topic outline </a:t>
            </a:r>
            <a:r>
              <a:rPr lang="en-US" dirty="0"/>
              <a:t>to me no later that 11:59 PM EST on Sunday July 12. </a:t>
            </a:r>
          </a:p>
        </p:txBody>
      </p:sp>
    </p:spTree>
    <p:extLst>
      <p:ext uri="{BB962C8B-B14F-4D97-AF65-F5344CB8AC3E}">
        <p14:creationId xmlns:p14="http://schemas.microsoft.com/office/powerpoint/2010/main" val="3055175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PAPER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What is it?</a:t>
            </a:r>
          </a:p>
          <a:p>
            <a:r>
              <a:rPr lang="en-US" dirty="0"/>
              <a:t> Well described </a:t>
            </a:r>
          </a:p>
          <a:p>
            <a:r>
              <a:rPr lang="en-US" dirty="0"/>
              <a:t>Well resourced</a:t>
            </a:r>
          </a:p>
          <a:p>
            <a:r>
              <a:rPr lang="en-US" dirty="0"/>
              <a:t>Have references from </a:t>
            </a:r>
            <a:r>
              <a:rPr lang="en-US" u="sng" dirty="0"/>
              <a:t>quality</a:t>
            </a:r>
            <a:r>
              <a:rPr lang="en-US" dirty="0"/>
              <a:t> sources </a:t>
            </a:r>
          </a:p>
          <a:p>
            <a:r>
              <a:rPr lang="en-US" dirty="0"/>
              <a:t>More than your opinion</a:t>
            </a:r>
          </a:p>
        </p:txBody>
      </p:sp>
    </p:spTree>
    <p:extLst>
      <p:ext uri="{BB962C8B-B14F-4D97-AF65-F5344CB8AC3E}">
        <p14:creationId xmlns:p14="http://schemas.microsoft.com/office/powerpoint/2010/main" val="3066507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WELL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Tell a story</a:t>
            </a:r>
          </a:p>
          <a:p>
            <a:r>
              <a:rPr lang="en-US" dirty="0"/>
              <a:t> Beginning- Introduction paragraph</a:t>
            </a:r>
          </a:p>
          <a:p>
            <a:r>
              <a:rPr lang="en-US" dirty="0"/>
              <a:t>Middle-Detailed description of the paper topic. Use headings to divide the topic sub areas </a:t>
            </a:r>
          </a:p>
          <a:p>
            <a:r>
              <a:rPr lang="en-US" dirty="0"/>
              <a:t>End- Summarize your paper</a:t>
            </a:r>
          </a:p>
          <a:p>
            <a:r>
              <a:rPr lang="en-US" dirty="0"/>
              <a:t> Spell check</a:t>
            </a:r>
          </a:p>
          <a:p>
            <a:r>
              <a:rPr lang="en-US" dirty="0"/>
              <a:t>Grammar check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Grammarily</a:t>
            </a:r>
            <a:r>
              <a:rPr lang="en-US" dirty="0"/>
              <a:t> https://www.grammarly.com/</a:t>
            </a:r>
          </a:p>
        </p:txBody>
      </p:sp>
    </p:spTree>
    <p:extLst>
      <p:ext uri="{BB962C8B-B14F-4D97-AF65-F5344CB8AC3E}">
        <p14:creationId xmlns:p14="http://schemas.microsoft.com/office/powerpoint/2010/main" val="1091305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APA STYLE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must list references for your sources. In this class, we use APA style guidelines. </a:t>
            </a:r>
          </a:p>
          <a:p>
            <a:r>
              <a:rPr lang="en-US" dirty="0"/>
              <a:t>APA style both in-text and at the end of the paper </a:t>
            </a:r>
          </a:p>
          <a:p>
            <a:r>
              <a:rPr lang="en-US" dirty="0"/>
              <a:t> You may have used MLA or Chicago style to reference your sources in high school. In the hospitality and retail industries we use APA style: </a:t>
            </a:r>
          </a:p>
          <a:p>
            <a:r>
              <a:rPr lang="en-US" dirty="0"/>
              <a:t> For an explanation of APA style and examples of what it looks like:  	https://guides.lib.udel.edu/apa (Links to an external site.) </a:t>
            </a:r>
          </a:p>
          <a:p>
            <a:pPr marL="0" indent="0">
              <a:buNone/>
            </a:pPr>
            <a:r>
              <a:rPr lang="en-US" dirty="0"/>
              <a:t> 	https://owl.english.purdue.edu/owl/resource/560/05/ (Links 	to an external site.) </a:t>
            </a:r>
          </a:p>
          <a:p>
            <a:r>
              <a:rPr lang="en-US" dirty="0"/>
              <a:t> APA style guides: </a:t>
            </a:r>
          </a:p>
          <a:p>
            <a:pPr marL="502920" lvl="1" indent="0">
              <a:buNone/>
            </a:pPr>
            <a:r>
              <a:rPr lang="en-US" dirty="0"/>
              <a:t> 	http://www.bibme.org/citation-guide/apa/ (Links to an external 	site.) </a:t>
            </a:r>
          </a:p>
          <a:p>
            <a:pPr marL="502920" lvl="1" indent="0">
              <a:buNone/>
            </a:pPr>
            <a:r>
              <a:rPr lang="en-US" dirty="0"/>
              <a:t>	 http://www.apastyle.org/learn/quick-guide-on-references.aspx</a:t>
            </a:r>
          </a:p>
        </p:txBody>
      </p:sp>
    </p:spTree>
    <p:extLst>
      <p:ext uri="{BB962C8B-B14F-4D97-AF65-F5344CB8AC3E}">
        <p14:creationId xmlns:p14="http://schemas.microsoft.com/office/powerpoint/2010/main" val="396454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YOUR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text: </a:t>
            </a:r>
          </a:p>
          <a:p>
            <a:pPr lvl="1"/>
            <a:r>
              <a:rPr lang="en-US" dirty="0"/>
              <a:t>After a quote</a:t>
            </a:r>
          </a:p>
          <a:p>
            <a:pPr lvl="1"/>
            <a:r>
              <a:rPr lang="en-US" dirty="0"/>
              <a:t> After someone else's idea </a:t>
            </a:r>
          </a:p>
          <a:p>
            <a:pPr lvl="1"/>
            <a:r>
              <a:rPr lang="en-US" dirty="0"/>
              <a:t> (Last Name, year) or (Last Name, Last Name, year, p 354) </a:t>
            </a:r>
          </a:p>
          <a:p>
            <a:pPr lvl="1"/>
            <a:r>
              <a:rPr lang="en-US" dirty="0"/>
              <a:t>EXAMPLE: Managers impact turnover both positively and negatively (</a:t>
            </a:r>
            <a:r>
              <a:rPr lang="en-US" dirty="0" err="1"/>
              <a:t>Malek</a:t>
            </a:r>
            <a:r>
              <a:rPr lang="en-US" dirty="0"/>
              <a:t>, Kline &amp; </a:t>
            </a:r>
            <a:r>
              <a:rPr lang="en-US" dirty="0" err="1"/>
              <a:t>DiPietro</a:t>
            </a:r>
            <a:r>
              <a:rPr lang="en-US" dirty="0"/>
              <a:t> (2018).</a:t>
            </a:r>
          </a:p>
          <a:p>
            <a:pPr lvl="1"/>
            <a:r>
              <a:rPr lang="en-US" dirty="0"/>
              <a:t>EXAMPLE:  “I do not like green eggs and ham. I do not like them, Sam-I-Am” (Dr. Seuss, 1945, p 3). </a:t>
            </a:r>
          </a:p>
          <a:p>
            <a:endParaRPr lang="en-US" dirty="0"/>
          </a:p>
          <a:p>
            <a:r>
              <a:rPr lang="en-US" dirty="0"/>
              <a:t> End notes/ End of paper references </a:t>
            </a:r>
          </a:p>
          <a:p>
            <a:pPr lvl="1"/>
            <a:r>
              <a:rPr lang="en-US" dirty="0"/>
              <a:t> Only for sources you used in your paper </a:t>
            </a:r>
          </a:p>
          <a:p>
            <a:pPr lvl="1"/>
            <a:r>
              <a:rPr lang="en-US" dirty="0"/>
              <a:t> Last Name, First Name initial (Year). Title of article. Journal Name. Volume, pages. </a:t>
            </a:r>
          </a:p>
          <a:p>
            <a:pPr lvl="1"/>
            <a:r>
              <a:rPr lang="en-US" dirty="0"/>
              <a:t>EXAMPLE: Kline, S. F. &amp; Sullivan, W. (2002). Hotel front office simulation. New York, NY: John Wiley and Sons. </a:t>
            </a:r>
          </a:p>
          <a:p>
            <a:pPr lvl="1"/>
            <a:r>
              <a:rPr lang="en-US" dirty="0"/>
              <a:t>EXAMPLE: </a:t>
            </a:r>
            <a:r>
              <a:rPr lang="en-US" dirty="0" err="1"/>
              <a:t>Malek</a:t>
            </a:r>
            <a:r>
              <a:rPr lang="en-US" dirty="0"/>
              <a:t>, K., Kline, S. F. &amp; </a:t>
            </a:r>
            <a:r>
              <a:rPr lang="en-US" dirty="0" err="1"/>
              <a:t>DiPietro</a:t>
            </a:r>
            <a:r>
              <a:rPr lang="en-US" dirty="0"/>
              <a:t>, R. (2018).The impact of manager training and employee turnover. Journal of Hospitality and Tourism Insights, 1 (3), 203-219. </a:t>
            </a:r>
          </a:p>
        </p:txBody>
      </p:sp>
    </p:spTree>
    <p:extLst>
      <p:ext uri="{BB962C8B-B14F-4D97-AF65-F5344CB8AC3E}">
        <p14:creationId xmlns:p14="http://schemas.microsoft.com/office/powerpoint/2010/main" val="3399444215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1634</TotalTime>
  <Words>908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Frame</vt:lpstr>
      <vt:lpstr>TIPS FOR WRITING GOOD RESEARCH PAPERS </vt:lpstr>
      <vt:lpstr>RESEARCH PAPER ASSIGNMENT</vt:lpstr>
      <vt:lpstr>PAPER FORMAT</vt:lpstr>
      <vt:lpstr>WHAT IS A RESEARCH PAPER?</vt:lpstr>
      <vt:lpstr>PAPER TOPIC</vt:lpstr>
      <vt:lpstr>RESEARCH PAPER CONTENT</vt:lpstr>
      <vt:lpstr>WRITE WELL</vt:lpstr>
      <vt:lpstr>USE APA STYLE REFERENCES</vt:lpstr>
      <vt:lpstr>REFERENCE YOUR 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FOR WRITING GOOD RESEARCH LUXURY MANAGEMENT IN ITALY</dc:title>
  <dc:creator>STRICK, SANDY</dc:creator>
  <cp:lastModifiedBy>Synithia Weaver</cp:lastModifiedBy>
  <cp:revision>11</cp:revision>
  <dcterms:created xsi:type="dcterms:W3CDTF">2020-05-07T17:47:50Z</dcterms:created>
  <dcterms:modified xsi:type="dcterms:W3CDTF">2021-07-07T02:25:42Z</dcterms:modified>
</cp:coreProperties>
</file>